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Montserrat Extra-Bold" panose="020B0604020202020204" charset="0"/>
      <p:regular r:id="rId26"/>
    </p:embeddedFont>
    <p:embeddedFont>
      <p:font typeface="Montserrat Extra-Bold Bold" panose="020B0604020202020204" charset="0"/>
      <p:regular r:id="rId27"/>
    </p:embeddedFont>
    <p:embeddedFont>
      <p:font typeface="Montserrat Extra-Bold Italics" panose="020B0604020202020204" charset="0"/>
      <p:regular r:id="rId28"/>
    </p:embeddedFont>
    <p:embeddedFont>
      <p:font typeface="Montserrat Italics" panose="020B0604020202020204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 Italics" panose="020B0604020202020204" charset="0"/>
      <p:regular r:id="rId34"/>
    </p:embeddedFont>
    <p:embeddedFont>
      <p:font typeface="Open Sans Extra Bold" panose="020B0604020202020204" charset="0"/>
      <p:regular r:id="rId35"/>
    </p:embeddedFont>
    <p:embeddedFont>
      <p:font typeface="Open Sans Light" panose="020B0306030504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22" autoAdjust="0"/>
  </p:normalViewPr>
  <p:slideViewPr>
    <p:cSldViewPr>
      <p:cViewPr varScale="1">
        <p:scale>
          <a:sx n="43" d="100"/>
          <a:sy n="43" d="100"/>
        </p:scale>
        <p:origin x="6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37.sv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085850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085850"/>
          </a:solidFill>
        </p:spPr>
      </p:sp>
      <p:sp>
        <p:nvSpPr>
          <p:cNvPr id="5" name="TextBox 5"/>
          <p:cNvSpPr txBox="1"/>
          <p:nvPr/>
        </p:nvSpPr>
        <p:spPr>
          <a:xfrm>
            <a:off x="253625" y="5553075"/>
            <a:ext cx="14541363" cy="319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92"/>
              </a:lnSpc>
            </a:pPr>
            <a:r>
              <a:rPr lang="en-US" sz="13586" spc="-801">
                <a:solidFill>
                  <a:srgbClr val="FFFFFF"/>
                </a:solidFill>
                <a:latin typeface="Montserrat Extra-Bold Italics"/>
              </a:rPr>
              <a:t>SWHIZZ TECHNOLOGIES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88917" y="2651318"/>
            <a:ext cx="12510165" cy="49843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88917" y="260543"/>
            <a:ext cx="12008060" cy="187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1">
                <a:solidFill>
                  <a:srgbClr val="BCA093"/>
                </a:solidFill>
                <a:latin typeface="Open Sans Extra Bold"/>
              </a:rPr>
              <a:t> Black Box Testing/System Testing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96978" y="251505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18001" y="2419197"/>
            <a:ext cx="5941299" cy="54486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6526"/>
            <a:ext cx="9536424" cy="426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3643" lvl="1" indent="-541821" algn="ctr">
              <a:lnSpc>
                <a:spcPts val="7026"/>
              </a:lnSpc>
              <a:buFont typeface="Arial"/>
              <a:buChar char="•"/>
            </a:pPr>
            <a:r>
              <a:rPr lang="en-US" sz="5019" spc="100">
                <a:solidFill>
                  <a:srgbClr val="F4F4F4"/>
                </a:solidFill>
                <a:latin typeface="Montserrat Bold"/>
              </a:rPr>
              <a:t>Alpha  testing</a:t>
            </a:r>
          </a:p>
          <a:p>
            <a:pPr algn="ctr">
              <a:lnSpc>
                <a:spcPts val="7026"/>
              </a:lnSpc>
            </a:pPr>
            <a:r>
              <a:rPr lang="en-US" sz="5019" spc="100">
                <a:solidFill>
                  <a:srgbClr val="F4F4F4"/>
                </a:solidFill>
                <a:latin typeface="Montserrat Bold"/>
              </a:rPr>
              <a:t>Test</a:t>
            </a:r>
            <a:r>
              <a:rPr lang="en-US" sz="5019" spc="100">
                <a:solidFill>
                  <a:srgbClr val="F4F4F4"/>
                </a:solidFill>
                <a:latin typeface="Montserrat"/>
              </a:rPr>
              <a:t> Environment(Testers)</a:t>
            </a:r>
          </a:p>
          <a:p>
            <a:pPr marL="1126822" lvl="1" indent="-563411" algn="ctr">
              <a:lnSpc>
                <a:spcPts val="7306"/>
              </a:lnSpc>
              <a:buFont typeface="Arial"/>
              <a:buChar char="•"/>
            </a:pPr>
            <a:r>
              <a:rPr lang="en-US" sz="5219" spc="104">
                <a:solidFill>
                  <a:srgbClr val="F4F4F4"/>
                </a:solidFill>
                <a:latin typeface="Montserrat Bold"/>
              </a:rPr>
              <a:t>Beta Testing</a:t>
            </a:r>
          </a:p>
          <a:p>
            <a:pPr algn="ctr">
              <a:lnSpc>
                <a:spcPts val="6326"/>
              </a:lnSpc>
            </a:pPr>
            <a:r>
              <a:rPr lang="en-US" sz="4519" spc="90">
                <a:solidFill>
                  <a:srgbClr val="F4F4F4"/>
                </a:solidFill>
                <a:latin typeface="Montserrat"/>
              </a:rPr>
              <a:t>Client Environment(Client’s team)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1777" y="200025"/>
            <a:ext cx="11492120" cy="261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20"/>
              </a:lnSpc>
            </a:pPr>
            <a:r>
              <a:rPr lang="en-US" sz="7514">
                <a:solidFill>
                  <a:srgbClr val="F4F4F4"/>
                </a:solidFill>
                <a:latin typeface="Open Sans Extra Bold"/>
              </a:rPr>
              <a:t>User Acceptance testing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68230" y="3239146"/>
            <a:ext cx="12891492" cy="53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1"/>
              </a:lnSpc>
            </a:pPr>
            <a:r>
              <a:rPr lang="en-US" sz="7572">
                <a:solidFill>
                  <a:srgbClr val="D8D8D8"/>
                </a:solidFill>
                <a:latin typeface="Open Sans"/>
              </a:rPr>
              <a:t>1.Retail Management Project</a:t>
            </a:r>
          </a:p>
          <a:p>
            <a:pPr>
              <a:lnSpc>
                <a:spcPts val="10601"/>
              </a:lnSpc>
            </a:pPr>
            <a:r>
              <a:rPr lang="en-US" sz="7572">
                <a:solidFill>
                  <a:srgbClr val="D8D8D8"/>
                </a:solidFill>
                <a:latin typeface="Open Sans"/>
              </a:rPr>
              <a:t>2.Admin Portal</a:t>
            </a:r>
          </a:p>
          <a:p>
            <a:pPr algn="l">
              <a:lnSpc>
                <a:spcPts val="10601"/>
              </a:lnSpc>
            </a:pPr>
            <a:r>
              <a:rPr lang="en-US" sz="7572">
                <a:solidFill>
                  <a:srgbClr val="D8D8D8"/>
                </a:solidFill>
                <a:latin typeface="Open Sans"/>
              </a:rPr>
              <a:t>3.Ecommerce Domain</a:t>
            </a:r>
          </a:p>
          <a:p>
            <a:pPr algn="ctr">
              <a:lnSpc>
                <a:spcPts val="10601"/>
              </a:lnSpc>
            </a:pPr>
            <a:endParaRPr lang="en-US" sz="7572">
              <a:solidFill>
                <a:srgbClr val="D8D8D8"/>
              </a:solidFill>
              <a:latin typeface="Open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47799" y="284189"/>
            <a:ext cx="14911923" cy="27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>
                <a:solidFill>
                  <a:srgbClr val="BCA093"/>
                </a:solidFill>
                <a:latin typeface="Open Sans Extra Bold"/>
              </a:rPr>
              <a:t>Project we Deal in the Course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59300" y="6682753"/>
            <a:ext cx="2556816" cy="257554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A98C846-0C97-0259-64F2-F1BEDECF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96978" y="251505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602" y="3158874"/>
            <a:ext cx="17108796" cy="382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2"/>
              </a:lnSpc>
            </a:pPr>
            <a:r>
              <a:rPr lang="en-US" sz="7380" dirty="0">
                <a:solidFill>
                  <a:srgbClr val="D8D8D8"/>
                </a:solidFill>
                <a:latin typeface="Open Sans Extra Bold"/>
              </a:rPr>
              <a:t>Contents and Duration of </a:t>
            </a:r>
            <a:r>
              <a:rPr lang="en-US" sz="7380" dirty="0" err="1">
                <a:solidFill>
                  <a:srgbClr val="D8D8D8"/>
                </a:solidFill>
                <a:latin typeface="Open Sans Extra Bold"/>
              </a:rPr>
              <a:t>theCourse</a:t>
            </a:r>
            <a:endParaRPr lang="en-US" sz="7380" dirty="0">
              <a:solidFill>
                <a:srgbClr val="D8D8D8"/>
              </a:solidFill>
              <a:latin typeface="Open Sans Extra Bold"/>
            </a:endParaRPr>
          </a:p>
          <a:p>
            <a:pPr algn="ctr">
              <a:lnSpc>
                <a:spcPts val="9912"/>
              </a:lnSpc>
            </a:pPr>
            <a:endParaRPr lang="en-US" sz="7380" dirty="0">
              <a:solidFill>
                <a:srgbClr val="D8D8D8"/>
              </a:solidFill>
              <a:latin typeface="Open Sans Extra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56936" y="7700387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21680" y="2091472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63285"/>
            <a:ext cx="1783058" cy="295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52600" y="1562899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33971" y="8348664"/>
            <a:ext cx="1783058" cy="29501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67D26EE-86D6-4A6B-E3AC-8BB4BE34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96978" y="251505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4088" y="952500"/>
            <a:ext cx="14819825" cy="825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ts val="543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Following the project-oriented training By working on user stories 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Real time people will deliver the classes 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Hands on experience.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One to One monitoring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Interaction sessions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Doubts Clarification Session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Expertise in resume preparation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Mock interviews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Job assistance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Associated with 50+ Clients</a:t>
            </a:r>
          </a:p>
          <a:p>
            <a:pPr marL="571500" indent="-571500">
              <a:lnSpc>
                <a:spcPts val="5430"/>
              </a:lnSpc>
              <a:buFont typeface="Arial" panose="020B0604020202020204" pitchFamily="34" charset="0"/>
              <a:buChar char="•"/>
            </a:pPr>
            <a:r>
              <a:rPr lang="en-US" sz="3878" dirty="0">
                <a:solidFill>
                  <a:srgbClr val="D8D8D8"/>
                </a:solidFill>
                <a:latin typeface="Open Sans"/>
              </a:rPr>
              <a:t>900+ students got placed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04681" y="271855"/>
            <a:ext cx="752048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BCA093"/>
                </a:solidFill>
                <a:latin typeface="Open Sans Extra Bold"/>
              </a:rPr>
              <a:t>Why Swhizz?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09592" y="7711453"/>
            <a:ext cx="2556816" cy="25755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78408" y="-114300"/>
            <a:ext cx="2556816" cy="257554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C06480-3789-6624-9217-E2011610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96978" y="251505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03495" y="5431350"/>
            <a:ext cx="631624" cy="6316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359267" y="6411977"/>
            <a:ext cx="698484" cy="7107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303495" y="3943093"/>
            <a:ext cx="662375" cy="62677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918282"/>
            <a:ext cx="5015153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3495" y="3040438"/>
            <a:ext cx="21076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Extra-Bold Italics"/>
              </a:rPr>
              <a:t>OFFICE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617" y="5313774"/>
            <a:ext cx="281579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09392002299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617" y="6333969"/>
            <a:ext cx="49396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www.swhizz.com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7326" y="3693978"/>
            <a:ext cx="5136811" cy="172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3"/>
              </a:lnSpc>
            </a:pPr>
            <a:r>
              <a:rPr lang="en-US" sz="2445" spc="48">
                <a:solidFill>
                  <a:srgbClr val="FFFFFF"/>
                </a:solidFill>
                <a:latin typeface="Montserrat"/>
              </a:rPr>
              <a:t>venkoti building,#502,plot:809,60,Jai Hind Gandhi Rd,near YSR Statue,Madhapur,Telangana,500081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 b="932"/>
          <a:stretch>
            <a:fillRect/>
          </a:stretch>
        </p:blipFill>
        <p:spPr>
          <a:xfrm>
            <a:off x="15337853" y="56171"/>
            <a:ext cx="2950147" cy="1272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0503040" cy="5554843"/>
          </a:xfrm>
          <a:prstGeom prst="rect">
            <a:avLst/>
          </a:prstGeom>
          <a:solidFill>
            <a:srgbClr val="085850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0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32862"/>
            <a:ext cx="8115300" cy="223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1"/>
              </a:lnSpc>
            </a:pPr>
            <a:r>
              <a:rPr lang="en-US" sz="8736" spc="-515">
                <a:solidFill>
                  <a:srgbClr val="263F6B"/>
                </a:solidFill>
                <a:latin typeface="Montserrat Extra-Bold Bold"/>
              </a:rPr>
              <a:t> SOFTWARE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68923"/>
            <a:ext cx="9580225" cy="51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353" lvl="1" indent="-341676">
              <a:lnSpc>
                <a:spcPts val="7121"/>
              </a:lnSpc>
              <a:buFont typeface="Arial"/>
              <a:buChar char="•"/>
            </a:pPr>
            <a:r>
              <a:rPr lang="en-US" sz="3165" spc="63">
                <a:solidFill>
                  <a:srgbClr val="FFFFFF"/>
                </a:solidFill>
                <a:latin typeface="Montserrat"/>
              </a:rPr>
              <a:t>What is Software Testing?</a:t>
            </a:r>
          </a:p>
          <a:p>
            <a:pPr marL="683353" lvl="1" indent="-341676">
              <a:lnSpc>
                <a:spcPts val="7121"/>
              </a:lnSpc>
              <a:buFont typeface="Arial"/>
              <a:buChar char="•"/>
            </a:pPr>
            <a:r>
              <a:rPr lang="en-US" sz="3165" spc="63">
                <a:solidFill>
                  <a:srgbClr val="FFFFFF"/>
                </a:solidFill>
                <a:latin typeface="Montserrat"/>
              </a:rPr>
              <a:t>Why Software Testing is Necessary?</a:t>
            </a:r>
          </a:p>
          <a:p>
            <a:pPr marL="683353" lvl="1" indent="-341676">
              <a:lnSpc>
                <a:spcPts val="7121"/>
              </a:lnSpc>
              <a:buFont typeface="Arial"/>
              <a:buChar char="•"/>
            </a:pPr>
            <a:r>
              <a:rPr lang="en-US" sz="3165" spc="63">
                <a:solidFill>
                  <a:srgbClr val="FFFFFF"/>
                </a:solidFill>
                <a:latin typeface="Montserrat"/>
              </a:rPr>
              <a:t>How to Justify the Software Quality</a:t>
            </a:r>
          </a:p>
          <a:p>
            <a:pPr marL="683353" lvl="1" indent="-341676">
              <a:lnSpc>
                <a:spcPts val="7121"/>
              </a:lnSpc>
              <a:buFont typeface="Arial"/>
              <a:buChar char="•"/>
            </a:pPr>
            <a:r>
              <a:rPr lang="en-US" sz="3165" spc="63">
                <a:solidFill>
                  <a:srgbClr val="FFFFFF"/>
                </a:solidFill>
                <a:latin typeface="Montserrat"/>
              </a:rPr>
              <a:t>Different Aproaches of Software Testing</a:t>
            </a:r>
          </a:p>
          <a:p>
            <a:pPr marL="683353" lvl="1" indent="-341676">
              <a:lnSpc>
                <a:spcPts val="7121"/>
              </a:lnSpc>
              <a:buFont typeface="Arial"/>
              <a:buChar char="•"/>
            </a:pPr>
            <a:r>
              <a:rPr lang="en-US" sz="3165" spc="63">
                <a:solidFill>
                  <a:srgbClr val="FFFFFF"/>
                </a:solidFill>
                <a:latin typeface="Montserrat"/>
              </a:rPr>
              <a:t>Levels of testing</a:t>
            </a:r>
          </a:p>
          <a:p>
            <a:pPr>
              <a:lnSpc>
                <a:spcPts val="4920"/>
              </a:lnSpc>
            </a:pPr>
            <a:endParaRPr lang="en-US" sz="3165" spc="63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472734" y="1628876"/>
            <a:ext cx="5236228" cy="204877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386204" y="6476728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5422" y="1467592"/>
            <a:ext cx="7164485" cy="71644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>
            <a:off x="11614162" y="7730737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 flipH="1" flipV="1">
            <a:off x="5578617" y="1473091"/>
            <a:ext cx="1675183" cy="831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2810" y="2146134"/>
            <a:ext cx="4796077" cy="9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spc="56">
                <a:solidFill>
                  <a:srgbClr val="085850"/>
                </a:solidFill>
                <a:latin typeface="Montserrat Bold"/>
              </a:rPr>
              <a:t>Are we Developed Right Product/Software OR not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87072" y="6718300"/>
            <a:ext cx="382498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085850"/>
                </a:solidFill>
                <a:latin typeface="Montserrat Bold"/>
              </a:rPr>
              <a:t>Developed product/Software is Right or Not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250" y="1000125"/>
            <a:ext cx="3499197" cy="64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3"/>
              </a:lnSpc>
            </a:pPr>
            <a:r>
              <a:rPr lang="en-US" sz="4041" spc="80">
                <a:solidFill>
                  <a:srgbClr val="FFFFFF"/>
                </a:solidFill>
                <a:latin typeface="Montserrat Extra-Bold"/>
              </a:rPr>
              <a:t>Verification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87072" y="5291456"/>
            <a:ext cx="3824986" cy="76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741" spc="94">
                <a:solidFill>
                  <a:srgbClr val="FFFFFF"/>
                </a:solidFill>
                <a:latin typeface="Montserrat Extra-Bold"/>
              </a:rPr>
              <a:t>Validation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61757" y="4237355"/>
            <a:ext cx="7164485" cy="110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Open Sans Bold Italics"/>
              </a:rPr>
              <a:t>Software Testing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810" y="3771265"/>
            <a:ext cx="39194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Done by Developers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74869" y="8330518"/>
            <a:ext cx="31438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Done by Testers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8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85850">
              <a:alpha val="4706"/>
            </a:srgbClr>
          </a:solidFill>
        </p:spPr>
      </p:sp>
      <p:sp>
        <p:nvSpPr>
          <p:cNvPr id="4" name="AutoShape 4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5484" y="6809379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262156" y="2562178"/>
            <a:ext cx="4113110" cy="2903329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087445" y="6809379"/>
            <a:ext cx="4113110" cy="2903329"/>
            <a:chOff x="0" y="0"/>
            <a:chExt cx="1500474" cy="10591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25484" y="2146609"/>
            <a:ext cx="1971199" cy="200770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61652" y="1510881"/>
            <a:ext cx="1579438" cy="160868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05960" y="47624"/>
            <a:ext cx="2949006" cy="105499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134937" y="1143000"/>
            <a:ext cx="14018125" cy="64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Extra-Bold Italics"/>
              </a:rPr>
              <a:t>WHY SOFTWARE TESTING IS NECESSORY?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1478" y="7207250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To avoid Failure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04419" y="3154514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Faults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02601" y="2911606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Reliability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478" y="8042275"/>
            <a:ext cx="3241123" cy="81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Because Failures are very Expensive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04419" y="3903814"/>
            <a:ext cx="3241123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Software is likely to have faults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698149" y="3536774"/>
            <a:ext cx="324112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To Learn The Reliability of the  Software /Product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23439" y="7207250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Quality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23439" y="8042275"/>
            <a:ext cx="324112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To deploy the quality Software to the Client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85399" y="7207250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Business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85399" y="7966075"/>
            <a:ext cx="3455691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400" spc="41" dirty="0">
                <a:solidFill>
                  <a:srgbClr val="FFFFFF"/>
                </a:solidFill>
                <a:latin typeface="Montserrat"/>
              </a:rPr>
              <a:t>To avoid the complaints from the client </a:t>
            </a:r>
            <a:r>
              <a:rPr lang="en-US" sz="2000" spc="41" dirty="0">
                <a:solidFill>
                  <a:srgbClr val="FFFFFF"/>
                </a:solidFill>
                <a:latin typeface="Montserrat"/>
              </a:rPr>
              <a:t>and</a:t>
            </a:r>
            <a:r>
              <a:rPr lang="en-US" sz="2400" spc="41" dirty="0">
                <a:solidFill>
                  <a:srgbClr val="FFFFFF"/>
                </a:solidFill>
                <a:latin typeface="Montserrat"/>
              </a:rPr>
              <a:t> to stay in business with good reputation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458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2240" y="6284718"/>
            <a:ext cx="4626722" cy="2658246"/>
            <a:chOff x="0" y="0"/>
            <a:chExt cx="1687841" cy="9697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969735"/>
            </a:xfrm>
            <a:custGeom>
              <a:avLst/>
              <a:gdLst/>
              <a:ahLst/>
              <a:cxnLst/>
              <a:rect l="l" t="t" r="r" b="b"/>
              <a:pathLst>
                <a:path w="1687841" h="969735">
                  <a:moveTo>
                    <a:pt x="1563381" y="969735"/>
                  </a:moveTo>
                  <a:lnTo>
                    <a:pt x="124460" y="969735"/>
                  </a:lnTo>
                  <a:cubicBezTo>
                    <a:pt x="55880" y="969735"/>
                    <a:pt x="0" y="913855"/>
                    <a:pt x="0" y="8452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45275"/>
                  </a:lnTo>
                  <a:cubicBezTo>
                    <a:pt x="1687841" y="913855"/>
                    <a:pt x="1631961" y="969735"/>
                    <a:pt x="1563381" y="969735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731475"/>
            <a:ext cx="4626722" cy="1810294"/>
            <a:chOff x="0" y="0"/>
            <a:chExt cx="1687841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47151" y="3731475"/>
            <a:ext cx="4626722" cy="1810294"/>
            <a:chOff x="0" y="0"/>
            <a:chExt cx="1687841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830639" y="1133475"/>
            <a:ext cx="4947804" cy="125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9"/>
              </a:lnSpc>
            </a:pPr>
            <a:r>
              <a:rPr lang="en-US" sz="4917" spc="-290">
                <a:solidFill>
                  <a:srgbClr val="213559"/>
                </a:solidFill>
                <a:latin typeface="Montserrat Extra-Bold Italics"/>
              </a:rPr>
              <a:t>SOFTWARE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6731" y="6653561"/>
            <a:ext cx="4257740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software should meet all the customer requiremnts&amp;Expectaions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048571"/>
            <a:ext cx="4407303" cy="99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</a:pPr>
            <a:r>
              <a:rPr lang="en-US" sz="2400" spc="57" dirty="0">
                <a:solidFill>
                  <a:srgbClr val="FFFFFF"/>
                </a:solidFill>
                <a:latin typeface="Montserrat"/>
              </a:rPr>
              <a:t>Software should be bugs/defects  free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6142" y="4223871"/>
            <a:ext cx="380874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Software should be User Friendly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547151" y="6249250"/>
            <a:ext cx="4626722" cy="2693714"/>
            <a:chOff x="0" y="0"/>
            <a:chExt cx="1687841" cy="9826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982674"/>
            </a:xfrm>
            <a:custGeom>
              <a:avLst/>
              <a:gdLst/>
              <a:ahLst/>
              <a:cxnLst/>
              <a:rect l="l" t="t" r="r" b="b"/>
              <a:pathLst>
                <a:path w="1687841" h="982674">
                  <a:moveTo>
                    <a:pt x="1563381" y="982674"/>
                  </a:moveTo>
                  <a:lnTo>
                    <a:pt x="124460" y="982674"/>
                  </a:lnTo>
                  <a:cubicBezTo>
                    <a:pt x="55880" y="982674"/>
                    <a:pt x="0" y="926794"/>
                    <a:pt x="0" y="858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58214"/>
                  </a:lnTo>
                  <a:cubicBezTo>
                    <a:pt x="1687841" y="926794"/>
                    <a:pt x="1631961" y="982674"/>
                    <a:pt x="1563381" y="982674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65142" y="6770493"/>
            <a:ext cx="3808741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Software should be under customer maintenance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91180" y="4902392"/>
            <a:ext cx="4348405" cy="2531676"/>
            <a:chOff x="0" y="0"/>
            <a:chExt cx="1687841" cy="9826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7841" cy="982674"/>
            </a:xfrm>
            <a:custGeom>
              <a:avLst/>
              <a:gdLst/>
              <a:ahLst/>
              <a:cxnLst/>
              <a:rect l="l" t="t" r="r" b="b"/>
              <a:pathLst>
                <a:path w="1687841" h="982674">
                  <a:moveTo>
                    <a:pt x="1563381" y="982674"/>
                  </a:moveTo>
                  <a:lnTo>
                    <a:pt x="124460" y="982674"/>
                  </a:lnTo>
                  <a:cubicBezTo>
                    <a:pt x="55880" y="982674"/>
                    <a:pt x="0" y="926794"/>
                    <a:pt x="0" y="858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858214"/>
                  </a:lnTo>
                  <a:cubicBezTo>
                    <a:pt x="1687841" y="926794"/>
                    <a:pt x="1631961" y="982674"/>
                    <a:pt x="1563381" y="982674"/>
                  </a:cubicBezTo>
                  <a:close/>
                </a:path>
              </a:pathLst>
            </a:custGeom>
            <a:solidFill>
              <a:srgbClr val="08585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7239630" y="5285580"/>
            <a:ext cx="3808741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Software should be with in the budget and deliver with in the time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2C1B6407-782C-F6ED-0DF0-643F6464D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46751" y="1133475"/>
            <a:ext cx="1971199" cy="20077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3F524F-7780-B5C6-3F4A-15F211639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61941" y="1190547"/>
            <a:ext cx="1971199" cy="2007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692810" y="2310873"/>
            <a:ext cx="4650410" cy="4165855"/>
            <a:chOff x="0" y="0"/>
            <a:chExt cx="1212799" cy="1086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2799" cy="1086430"/>
            </a:xfrm>
            <a:custGeom>
              <a:avLst/>
              <a:gdLst/>
              <a:ahLst/>
              <a:cxnLst/>
              <a:rect l="l" t="t" r="r" b="b"/>
              <a:pathLst>
                <a:path w="1212799" h="1086430">
                  <a:moveTo>
                    <a:pt x="1088339" y="1086430"/>
                  </a:moveTo>
                  <a:lnTo>
                    <a:pt x="124460" y="1086430"/>
                  </a:lnTo>
                  <a:cubicBezTo>
                    <a:pt x="55880" y="1086430"/>
                    <a:pt x="0" y="1030550"/>
                    <a:pt x="0" y="961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8339" y="0"/>
                  </a:lnTo>
                  <a:cubicBezTo>
                    <a:pt x="1156919" y="0"/>
                    <a:pt x="1212799" y="55880"/>
                    <a:pt x="1212799" y="124460"/>
                  </a:cubicBezTo>
                  <a:lnTo>
                    <a:pt x="1212799" y="961970"/>
                  </a:lnTo>
                  <a:cubicBezTo>
                    <a:pt x="1212799" y="1030550"/>
                    <a:pt x="1156919" y="1086430"/>
                    <a:pt x="1088339" y="1086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386204" y="5692650"/>
            <a:ext cx="4626722" cy="3218258"/>
            <a:chOff x="0" y="0"/>
            <a:chExt cx="1687841" cy="1174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1174029"/>
            </a:xfrm>
            <a:custGeom>
              <a:avLst/>
              <a:gdLst/>
              <a:ahLst/>
              <a:cxnLst/>
              <a:rect l="l" t="t" r="r" b="b"/>
              <a:pathLst>
                <a:path w="1687841" h="1174029">
                  <a:moveTo>
                    <a:pt x="1563381" y="1174029"/>
                  </a:moveTo>
                  <a:lnTo>
                    <a:pt x="124460" y="1174029"/>
                  </a:lnTo>
                  <a:cubicBezTo>
                    <a:pt x="55880" y="1174029"/>
                    <a:pt x="0" y="1118149"/>
                    <a:pt x="0" y="10495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049569"/>
                  </a:lnTo>
                  <a:cubicBezTo>
                    <a:pt x="1687841" y="1118149"/>
                    <a:pt x="1631961" y="1174029"/>
                    <a:pt x="1563381" y="1174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5422" y="1467592"/>
            <a:ext cx="7164485" cy="71644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>
            <a:off x="11614162" y="7730737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 flipH="1" flipV="1">
            <a:off x="5294393" y="1229310"/>
            <a:ext cx="2021216" cy="100302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00676" y="6142480"/>
            <a:ext cx="3997778" cy="245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2" spc="56">
                <a:solidFill>
                  <a:srgbClr val="085850"/>
                </a:solidFill>
                <a:latin typeface="Montserrat Bold"/>
              </a:rPr>
              <a:t>which is used some specific tools to execute the test scripts without any human interference.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810" y="1000125"/>
            <a:ext cx="4962612" cy="131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3"/>
              </a:lnSpc>
            </a:pPr>
            <a:r>
              <a:rPr lang="en-US" sz="4041" spc="80">
                <a:solidFill>
                  <a:srgbClr val="FFFFFF"/>
                </a:solidFill>
                <a:latin typeface="Montserrat Extra-Bold"/>
              </a:rPr>
              <a:t>Manual Testing Approach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7608" y="3800206"/>
            <a:ext cx="4545319" cy="189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49" spc="76">
                <a:solidFill>
                  <a:srgbClr val="FFFFFF"/>
                </a:solidFill>
                <a:latin typeface="Montserrat Extra-Bold"/>
              </a:rPr>
              <a:t> Automation Testing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94446" y="3437993"/>
            <a:ext cx="6457307" cy="308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1"/>
              </a:lnSpc>
            </a:pPr>
            <a:r>
              <a:rPr lang="en-US" sz="5858">
                <a:solidFill>
                  <a:srgbClr val="FFFFFF"/>
                </a:solidFill>
                <a:latin typeface="Open Sans Bold Italics"/>
              </a:rPr>
              <a:t>How we can Find the Quality of the Software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9458" y="2412916"/>
            <a:ext cx="4297114" cy="391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808" spc="56">
                <a:solidFill>
                  <a:srgbClr val="085850"/>
                </a:solidFill>
                <a:latin typeface="Montserrat Bold"/>
              </a:rPr>
              <a:t>test cases are executed manually without using any automated tool. All test cases executed by the tester manually according to the end user's perspective.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6" t="27411" b="351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AutoShape 4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08585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t="2743" b="7084"/>
          <a:stretch>
            <a:fillRect/>
          </a:stretch>
        </p:blipFill>
        <p:spPr>
          <a:xfrm>
            <a:off x="7804286" y="1733723"/>
            <a:ext cx="9455014" cy="66270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60624" y="2528526"/>
            <a:ext cx="6087594" cy="21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730" spc="-338">
                <a:solidFill>
                  <a:srgbClr val="085850"/>
                </a:solidFill>
                <a:latin typeface="Montserrat Extra-Bold Italics"/>
              </a:rPr>
              <a:t>LEVELS OF SOFTWARE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653" y="5105400"/>
            <a:ext cx="5153535" cy="201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5"/>
              </a:lnSpc>
              <a:spcBef>
                <a:spcPct val="0"/>
              </a:spcBef>
            </a:pPr>
            <a:r>
              <a:rPr lang="en-US" sz="3088" spc="61" dirty="0">
                <a:solidFill>
                  <a:srgbClr val="213559"/>
                </a:solidFill>
                <a:latin typeface="Montserrat Bold"/>
              </a:rPr>
              <a:t>Software will be Tested in Different levels to make sure that the Software is working fine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89269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58481" y="1471106"/>
            <a:ext cx="6980583" cy="7344788"/>
            <a:chOff x="0" y="0"/>
            <a:chExt cx="5842000" cy="614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0434" y="5977165"/>
            <a:ext cx="1286735" cy="321684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169515" y="6575296"/>
            <a:ext cx="4179570" cy="4179570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797127" y="1537781"/>
            <a:ext cx="4077715" cy="186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7"/>
              </a:lnSpc>
            </a:pPr>
            <a:r>
              <a:rPr lang="en-US" sz="6625">
                <a:solidFill>
                  <a:srgbClr val="FFFFFF"/>
                </a:solidFill>
                <a:latin typeface="League Spartan Bold"/>
              </a:rPr>
              <a:t>UNIT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3330" y="3552167"/>
            <a:ext cx="7193840" cy="24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3045">
                <a:solidFill>
                  <a:srgbClr val="FDFDFD"/>
                </a:solidFill>
                <a:latin typeface="Montserrat"/>
              </a:rPr>
              <a:t>Isolate the each Component in the software to make sure that each componet in the software is working according to the requirements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258481" y="1471106"/>
            <a:ext cx="6980583" cy="7344788"/>
            <a:chOff x="0" y="0"/>
            <a:chExt cx="5842000" cy="6146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-28593" r="-2859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11747" y="386417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8585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58481" y="1471106"/>
            <a:ext cx="6980583" cy="7344788"/>
            <a:chOff x="0" y="0"/>
            <a:chExt cx="5842000" cy="614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0434" y="5977165"/>
            <a:ext cx="1286735" cy="321684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169515" y="6575296"/>
            <a:ext cx="4179570" cy="4179570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58481" y="1471106"/>
            <a:ext cx="6980583" cy="7344788"/>
            <a:chOff x="0" y="0"/>
            <a:chExt cx="5842000" cy="6146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289711" y="1500462"/>
            <a:ext cx="6980583" cy="7344788"/>
            <a:chOff x="0" y="0"/>
            <a:chExt cx="5842000" cy="6146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-11128" r="-1112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286" b="-28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797127" y="1461581"/>
            <a:ext cx="5960043" cy="194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3"/>
              </a:lnSpc>
            </a:pPr>
            <a:r>
              <a:rPr lang="en-US" sz="6325" spc="44">
                <a:solidFill>
                  <a:srgbClr val="FFFFFF"/>
                </a:solidFill>
                <a:latin typeface="League Spartan Bold"/>
              </a:rPr>
              <a:t>INTEGRATION TESTING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3330" y="3552167"/>
            <a:ext cx="7193840" cy="24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3045">
                <a:solidFill>
                  <a:srgbClr val="FDFDFD"/>
                </a:solidFill>
                <a:latin typeface="Montserrat"/>
              </a:rPr>
              <a:t>Integrate two or more Components to make sure that they function  correctly and  working according to the requirements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69515" y="0"/>
            <a:ext cx="2950147" cy="1284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415</Words>
  <Application>Microsoft Office PowerPoint</Application>
  <PresentationFormat>Custom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Montserrat Extra-Bold Bold</vt:lpstr>
      <vt:lpstr>Open Sans</vt:lpstr>
      <vt:lpstr>Open Sans Extra Bold</vt:lpstr>
      <vt:lpstr>Montserrat Extra-Bold</vt:lpstr>
      <vt:lpstr>Arial</vt:lpstr>
      <vt:lpstr>Montserrat Extra-Bold Italics</vt:lpstr>
      <vt:lpstr>Montserrat Bold</vt:lpstr>
      <vt:lpstr>Montserrat Italics</vt:lpstr>
      <vt:lpstr>Open Sans Light</vt:lpstr>
      <vt:lpstr>Open Sans Bold Italics</vt:lpstr>
      <vt:lpstr>Montserrat</vt:lpstr>
      <vt:lpstr>League Spartan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DEMO</dc:title>
  <cp:lastModifiedBy>Jarvis</cp:lastModifiedBy>
  <cp:revision>12</cp:revision>
  <dcterms:created xsi:type="dcterms:W3CDTF">2006-08-16T00:00:00Z</dcterms:created>
  <dcterms:modified xsi:type="dcterms:W3CDTF">2022-07-25T12:28:03Z</dcterms:modified>
  <dc:identifier>DAFFQVC-suE</dc:identifier>
</cp:coreProperties>
</file>